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0" r:id="rId4"/>
    <p:sldId id="259" r:id="rId5"/>
    <p:sldId id="261" r:id="rId6"/>
    <p:sldId id="257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69"/>
  </p:normalViewPr>
  <p:slideViewPr>
    <p:cSldViewPr snapToGrid="0">
      <p:cViewPr varScale="1">
        <p:scale>
          <a:sx n="95" d="100"/>
          <a:sy n="95" d="100"/>
        </p:scale>
        <p:origin x="200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8/8/25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8/8/25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8/8/25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8/8/25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8/8/25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media" Target="../media/media4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video" Target="../media/media5.mp4"/><Relationship Id="rId5" Type="http://schemas.microsoft.com/office/2007/relationships/media" Target="../media/media5.mp4"/><Relationship Id="rId10" Type="http://schemas.openxmlformats.org/officeDocument/2006/relationships/image" Target="../media/image17.png"/><Relationship Id="rId4" Type="http://schemas.openxmlformats.org/officeDocument/2006/relationships/video" Target="../media/media4.mp4"/><Relationship Id="rId9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838A7-0C0B-2E82-5CA0-68992B14A5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Packing puzzle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75DF5E-3E2E-9761-C295-80364334D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526511"/>
          </a:xfrm>
        </p:spPr>
        <p:txBody>
          <a:bodyPr/>
          <a:lstStyle/>
          <a:p>
            <a:r>
              <a:rPr lang="en-US" i="1" dirty="0"/>
              <a:t>With reinforcement learning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4E7053-6B8B-EA08-6B91-5B1C2137A509}"/>
              </a:ext>
            </a:extLst>
          </p:cNvPr>
          <p:cNvSpPr txBox="1"/>
          <p:nvPr/>
        </p:nvSpPr>
        <p:spPr>
          <a:xfrm>
            <a:off x="3499187" y="5715250"/>
            <a:ext cx="4631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Martin van der Schelling and Alex Xiaole Jiang</a:t>
            </a:r>
          </a:p>
        </p:txBody>
      </p:sp>
    </p:spTree>
    <p:extLst>
      <p:ext uri="{BB962C8B-B14F-4D97-AF65-F5344CB8AC3E}">
        <p14:creationId xmlns:p14="http://schemas.microsoft.com/office/powerpoint/2010/main" val="1967092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48C110B4-D26A-44C6-8576-236CA24E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29217B-DE48-539B-415E-C22DD4FC7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1750" y="4531058"/>
            <a:ext cx="4913384" cy="168347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Motivation</a:t>
            </a:r>
          </a:p>
        </p:txBody>
      </p:sp>
      <p:pic>
        <p:nvPicPr>
          <p:cNvPr id="1028" name="Picture 4" descr="Tetris effect - Wikipedia">
            <a:extLst>
              <a:ext uri="{FF2B5EF4-FFF2-40B4-BE49-F238E27FC236}">
                <a16:creationId xmlns:a16="http://schemas.microsoft.com/office/drawing/2014/main" id="{EA648F2B-88EE-A38A-CB89-2AE108610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786" r="2" b="10563"/>
          <a:stretch>
            <a:fillRect/>
          </a:stretch>
        </p:blipFill>
        <p:spPr bwMode="auto">
          <a:xfrm>
            <a:off x="1" y="10"/>
            <a:ext cx="6050279" cy="373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Content Placeholder 5" descr="A car frame from a ceiling&#10;&#10;AI-generated content may be incorrect.">
            <a:extLst>
              <a:ext uri="{FF2B5EF4-FFF2-40B4-BE49-F238E27FC236}">
                <a16:creationId xmlns:a16="http://schemas.microsoft.com/office/drawing/2014/main" id="{CC08C7E8-A8E3-D987-540D-8B49FDDAB2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1737" r="2" b="16006"/>
          <a:stretch>
            <a:fillRect/>
          </a:stretch>
        </p:blipFill>
        <p:spPr>
          <a:xfrm rot="10800000">
            <a:off x="6138672" y="10"/>
            <a:ext cx="6050280" cy="3732653"/>
          </a:xfrm>
          <a:prstGeom prst="rect">
            <a:avLst/>
          </a:prstGeom>
        </p:spPr>
      </p:pic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5BFD4DBB-3229-4DF6-A68A-CD91F8325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030294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20742D-D0C8-8984-2F56-580391BD0556}"/>
              </a:ext>
            </a:extLst>
          </p:cNvPr>
          <p:cNvSpPr txBox="1"/>
          <p:nvPr/>
        </p:nvSpPr>
        <p:spPr>
          <a:xfrm>
            <a:off x="6253810" y="4531059"/>
            <a:ext cx="4718989" cy="16834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Modern applications need materials and structures with complex shapes and properties</a:t>
            </a:r>
          </a:p>
          <a:p>
            <a:pPr marL="384048" indent="-384048" defTabSz="914400">
              <a:lnSpc>
                <a:spcPct val="94000"/>
              </a:lnSpc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Reuse existing structures</a:t>
            </a:r>
          </a:p>
        </p:txBody>
      </p:sp>
      <p:sp>
        <p:nvSpPr>
          <p:cNvPr id="1037" name="Freeform: Shape 1036">
            <a:extLst>
              <a:ext uri="{FF2B5EF4-FFF2-40B4-BE49-F238E27FC236}">
                <a16:creationId xmlns:a16="http://schemas.microsoft.com/office/drawing/2014/main" id="{792979E5-1F93-4CE3-975E-3CAEC618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902B204A-CBC5-852B-F166-1B7619B496C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2400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87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868099-6145-4BC0-A5EA-74BEF1776B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D1AD77-BC35-D3AA-21AF-17D25DA4E4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599896"/>
            <a:ext cx="3053039" cy="1060817"/>
          </a:xfrm>
        </p:spPr>
        <p:txBody>
          <a:bodyPr anchor="b">
            <a:normAutofit/>
          </a:bodyPr>
          <a:lstStyle/>
          <a:p>
            <a:r>
              <a:rPr lang="en-US" sz="2800" dirty="0"/>
              <a:t>The Setup</a:t>
            </a:r>
          </a:p>
        </p:txBody>
      </p:sp>
      <p:pic>
        <p:nvPicPr>
          <p:cNvPr id="4" name="output">
            <a:hlinkClick r:id="" action="ppaction://media"/>
            <a:extLst>
              <a:ext uri="{FF2B5EF4-FFF2-40B4-BE49-F238E27FC236}">
                <a16:creationId xmlns:a16="http://schemas.microsoft.com/office/drawing/2014/main" id="{656F3092-ACC7-BC54-F855-81080AB591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1410" y="640080"/>
            <a:ext cx="5006110" cy="557784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3FD8FF0-52DA-105F-F8E8-FD1374361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3388" y="1721226"/>
            <a:ext cx="3765177" cy="3931920"/>
          </a:xfrm>
        </p:spPr>
        <p:txBody>
          <a:bodyPr>
            <a:normAutofit fontScale="92500" lnSpcReduction="20000"/>
          </a:bodyPr>
          <a:lstStyle/>
          <a:p>
            <a:r>
              <a:rPr lang="en-US" sz="1600" dirty="0"/>
              <a:t>Observation</a:t>
            </a:r>
          </a:p>
          <a:p>
            <a:pPr lvl="1"/>
            <a:r>
              <a:rPr lang="en-US" sz="1600" dirty="0"/>
              <a:t>Current grid (n, n)</a:t>
            </a:r>
          </a:p>
          <a:p>
            <a:pPr lvl="1"/>
            <a:r>
              <a:rPr lang="en-US" sz="1600" dirty="0"/>
              <a:t>Next piece (n, n)</a:t>
            </a:r>
          </a:p>
          <a:p>
            <a:pPr lvl="1"/>
            <a:r>
              <a:rPr lang="en-US" sz="1600" dirty="0"/>
              <a:t>Remaining pieces (p – t, n, n)</a:t>
            </a:r>
          </a:p>
          <a:p>
            <a:r>
              <a:rPr lang="en-US" sz="1600" dirty="0"/>
              <a:t>Action</a:t>
            </a:r>
          </a:p>
          <a:p>
            <a:pPr lvl="1"/>
            <a:r>
              <a:rPr lang="en-US" sz="1600" dirty="0"/>
              <a:t>Translate the next piece horizontally and vertically</a:t>
            </a:r>
          </a:p>
          <a:p>
            <a:r>
              <a:rPr lang="en-US" sz="1600" dirty="0"/>
              <a:t>Reward</a:t>
            </a:r>
          </a:p>
          <a:p>
            <a:pPr lvl="1"/>
            <a:r>
              <a:rPr lang="en-US" sz="1600" dirty="0"/>
              <a:t>White pixel = -1, </a:t>
            </a:r>
          </a:p>
          <a:p>
            <a:pPr lvl="1"/>
            <a:r>
              <a:rPr lang="en-US" sz="1600" dirty="0"/>
              <a:t>Black pixel = 0</a:t>
            </a:r>
          </a:p>
          <a:p>
            <a:pPr lvl="1"/>
            <a:r>
              <a:rPr lang="en-US" sz="1600" dirty="0"/>
              <a:t>Block adds value 1 to the pixel</a:t>
            </a:r>
          </a:p>
          <a:p>
            <a:pPr lvl="1"/>
            <a:r>
              <a:rPr lang="en-US" sz="1600" dirty="0"/>
              <a:t>Out-of-bounds: +1</a:t>
            </a:r>
          </a:p>
          <a:p>
            <a:pPr lvl="1"/>
            <a:r>
              <a:rPr lang="en-US" sz="1600" dirty="0"/>
              <a:t>Reward proportional to minimizing the sum of absolute value of all pixels</a:t>
            </a:r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CC1026F7-DECB-49B4-A565-518BBA445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EED4A9-C442-DC5B-4DE3-ABD6C0130674}"/>
              </a:ext>
            </a:extLst>
          </p:cNvPr>
          <p:cNvSpPr/>
          <p:nvPr/>
        </p:nvSpPr>
        <p:spPr>
          <a:xfrm>
            <a:off x="2326341" y="2286000"/>
            <a:ext cx="3563472" cy="34558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A91FEF6-D32D-B7C2-FD9C-FC0F0D3971B5}"/>
              </a:ext>
            </a:extLst>
          </p:cNvPr>
          <p:cNvSpPr/>
          <p:nvPr/>
        </p:nvSpPr>
        <p:spPr>
          <a:xfrm>
            <a:off x="1912538" y="1272092"/>
            <a:ext cx="1005474" cy="101390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F2119FD-9F4B-9213-5F98-D06C0C356E0E}"/>
              </a:ext>
            </a:extLst>
          </p:cNvPr>
          <p:cNvSpPr txBox="1"/>
          <p:nvPr/>
        </p:nvSpPr>
        <p:spPr>
          <a:xfrm>
            <a:off x="7740594" y="5741894"/>
            <a:ext cx="2257349" cy="9233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/>
              <a:t>N = </a:t>
            </a:r>
            <a:r>
              <a:rPr lang="en-US" dirty="0" err="1"/>
              <a:t>grid_size</a:t>
            </a:r>
            <a:endParaRPr lang="en-US" dirty="0"/>
          </a:p>
          <a:p>
            <a:r>
              <a:rPr lang="en-US" dirty="0"/>
              <a:t>P = number of pieces</a:t>
            </a:r>
          </a:p>
          <a:p>
            <a:r>
              <a:rPr lang="en-US" dirty="0"/>
              <a:t>T = timestep</a:t>
            </a:r>
          </a:p>
        </p:txBody>
      </p:sp>
    </p:spTree>
    <p:extLst>
      <p:ext uri="{BB962C8B-B14F-4D97-AF65-F5344CB8AC3E}">
        <p14:creationId xmlns:p14="http://schemas.microsoft.com/office/powerpoint/2010/main" val="23305656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61D8973-EAA9-459A-AF59-BBB4233D6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AA2002-BEEB-8074-7339-86F7467D9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552450"/>
            <a:ext cx="5793475" cy="1485900"/>
          </a:xfrm>
        </p:spPr>
        <p:txBody>
          <a:bodyPr>
            <a:normAutofit/>
          </a:bodyPr>
          <a:lstStyle/>
          <a:p>
            <a:r>
              <a:rPr lang="en-US" dirty="0"/>
              <a:t>Generating puzzles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BEA8A33-C0D0-416D-8359-724B8828C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Content Placeholder 4" descr="A group of squares with different colors&#10;&#10;AI-generated content may be incorrect.">
            <a:extLst>
              <a:ext uri="{FF2B5EF4-FFF2-40B4-BE49-F238E27FC236}">
                <a16:creationId xmlns:a16="http://schemas.microsoft.com/office/drawing/2014/main" id="{4477B1F7-C16E-5426-9FC8-060D7D496A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5816" r="17738" b="-1"/>
          <a:stretch>
            <a:fillRect/>
          </a:stretch>
        </p:blipFill>
        <p:spPr>
          <a:xfrm>
            <a:off x="7612260" y="10"/>
            <a:ext cx="4579739" cy="6857990"/>
          </a:xfrm>
          <a:prstGeom prst="rect">
            <a:avLst/>
          </a:prstGeom>
        </p:spPr>
      </p:pic>
      <p:pic>
        <p:nvPicPr>
          <p:cNvPr id="13" name="output">
            <a:hlinkClick r:id="" action="ppaction://media"/>
            <a:extLst>
              <a:ext uri="{FF2B5EF4-FFF2-40B4-BE49-F238E27FC236}">
                <a16:creationId xmlns:a16="http://schemas.microsoft.com/office/drawing/2014/main" id="{4D95DAA5-83EF-799F-67A0-36B68485CC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3261" y="2944903"/>
            <a:ext cx="3581400" cy="3581400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6854E3D-3248-0C3C-A89D-1F2AB6A835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8662" y="2944903"/>
            <a:ext cx="3556000" cy="35560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3AF890E-C63F-452E-EA26-387EFE640AB9}"/>
              </a:ext>
            </a:extLst>
          </p:cNvPr>
          <p:cNvSpPr txBox="1"/>
          <p:nvPr/>
        </p:nvSpPr>
        <p:spPr>
          <a:xfrm>
            <a:off x="278877" y="1392019"/>
            <a:ext cx="60412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Set a </a:t>
            </a:r>
            <a:r>
              <a:rPr lang="en-US" b="1" dirty="0" err="1"/>
              <a:t>grid_size</a:t>
            </a:r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Choose the </a:t>
            </a:r>
            <a:r>
              <a:rPr lang="en-US" b="1" dirty="0"/>
              <a:t>number of pieces </a:t>
            </a:r>
            <a:r>
              <a:rPr lang="en-US" dirty="0"/>
              <a:t>and their </a:t>
            </a:r>
            <a:r>
              <a:rPr lang="en-US" b="1" dirty="0"/>
              <a:t>minimum</a:t>
            </a:r>
            <a:r>
              <a:rPr lang="en-US" dirty="0"/>
              <a:t> and </a:t>
            </a:r>
            <a:r>
              <a:rPr lang="en-US" b="1" dirty="0"/>
              <a:t>maximum</a:t>
            </a:r>
            <a:r>
              <a:rPr lang="en-US" dirty="0"/>
              <a:t> </a:t>
            </a:r>
            <a:r>
              <a:rPr lang="en-US" b="1" dirty="0"/>
              <a:t>size</a:t>
            </a:r>
          </a:p>
        </p:txBody>
      </p:sp>
    </p:spTree>
    <p:extLst>
      <p:ext uri="{BB962C8B-B14F-4D97-AF65-F5344CB8AC3E}">
        <p14:creationId xmlns:p14="http://schemas.microsoft.com/office/powerpoint/2010/main" val="371313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3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E8D8-A891-1D22-67EB-00086DE7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04EDF3A-1013-3CBC-CF0A-A42BD0192D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7842" y="2895601"/>
            <a:ext cx="3759284" cy="3581400"/>
          </a:xfr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B505F00-71C8-E174-7185-8F5CBCD56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178" y="2895601"/>
            <a:ext cx="3477986" cy="3581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0C1F18-99E5-ECEA-7284-1FDC0D1086BB}"/>
              </a:ext>
            </a:extLst>
          </p:cNvPr>
          <p:cNvSpPr txBox="1"/>
          <p:nvPr/>
        </p:nvSpPr>
        <p:spPr>
          <a:xfrm>
            <a:off x="1908332" y="2258593"/>
            <a:ext cx="14734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gymnax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38C216-3FFC-AC34-0333-9E2614D1C10F}"/>
              </a:ext>
            </a:extLst>
          </p:cNvPr>
          <p:cNvSpPr txBox="1"/>
          <p:nvPr/>
        </p:nvSpPr>
        <p:spPr>
          <a:xfrm>
            <a:off x="5448434" y="2317984"/>
            <a:ext cx="29770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gymnax-blines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6BCB91-F372-9984-774F-629259EDE041}"/>
              </a:ext>
            </a:extLst>
          </p:cNvPr>
          <p:cNvSpPr txBox="1"/>
          <p:nvPr/>
        </p:nvSpPr>
        <p:spPr>
          <a:xfrm>
            <a:off x="1506071" y="1596873"/>
            <a:ext cx="66476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Gymnax</a:t>
            </a:r>
            <a:r>
              <a:rPr lang="en-US" dirty="0"/>
              <a:t>: Standardized OpenAI gym interface, implemented in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Gymnax-blines</a:t>
            </a:r>
            <a:r>
              <a:rPr lang="en-US" dirty="0"/>
              <a:t>: PPO benchmark algorithm </a:t>
            </a:r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937E0B-4CB5-ACD4-F553-CCACE2B283F3}"/>
              </a:ext>
            </a:extLst>
          </p:cNvPr>
          <p:cNvSpPr/>
          <p:nvPr/>
        </p:nvSpPr>
        <p:spPr>
          <a:xfrm>
            <a:off x="9130553" y="389965"/>
            <a:ext cx="3061447" cy="58225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PPO baseline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Policy model: 2 layer MLP with 64 hidden units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Adam optimizer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Warm-up where </a:t>
            </a:r>
            <a:r>
              <a:rPr lang="en-US" dirty="0" err="1"/>
              <a:t>lr</a:t>
            </a:r>
            <a:r>
              <a:rPr lang="en-US" dirty="0"/>
              <a:t>=5e-2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Entropy </a:t>
            </a:r>
            <a:r>
              <a:rPr lang="en-US" dirty="0" err="1"/>
              <a:t>coeff</a:t>
            </a:r>
            <a:r>
              <a:rPr lang="en-US" dirty="0"/>
              <a:t>: 0.01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Discount factor: 0.99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Critic </a:t>
            </a:r>
            <a:r>
              <a:rPr lang="en-US" dirty="0" err="1"/>
              <a:t>coeff</a:t>
            </a:r>
            <a:r>
              <a:rPr lang="en-US" dirty="0"/>
              <a:t>: 0.5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US" dirty="0"/>
              <a:t>GAE lambda: 0.905</a:t>
            </a:r>
          </a:p>
        </p:txBody>
      </p:sp>
    </p:spTree>
    <p:extLst>
      <p:ext uri="{BB962C8B-B14F-4D97-AF65-F5344CB8AC3E}">
        <p14:creationId xmlns:p14="http://schemas.microsoft.com/office/powerpoint/2010/main" val="1884897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7336F7B-7038-4227-BCAC-E417CC3F6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colorful squares in different colors&#10;&#10;AI-generated content may be incorrect.">
            <a:extLst>
              <a:ext uri="{FF2B5EF4-FFF2-40B4-BE49-F238E27FC236}">
                <a16:creationId xmlns:a16="http://schemas.microsoft.com/office/drawing/2014/main" id="{41498878-C751-E99C-1196-454E0F9273E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162" r="-5" b="10126"/>
          <a:stretch>
            <a:fillRect/>
          </a:stretch>
        </p:blipFill>
        <p:spPr>
          <a:xfrm>
            <a:off x="5123437" y="1517731"/>
            <a:ext cx="1879529" cy="1775012"/>
          </a:xfrm>
          <a:prstGeom prst="rect">
            <a:avLst/>
          </a:prstGeom>
        </p:spPr>
      </p:pic>
      <p:pic>
        <p:nvPicPr>
          <p:cNvPr id="11" name="Picture 10" descr="A colorful squares with different colors&#10;&#10;AI-generated content may be incorrect.">
            <a:extLst>
              <a:ext uri="{FF2B5EF4-FFF2-40B4-BE49-F238E27FC236}">
                <a16:creationId xmlns:a16="http://schemas.microsoft.com/office/drawing/2014/main" id="{38CF3C77-A9C7-07FE-7824-53B1C2607D0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031" r="-5" b="7257"/>
          <a:stretch>
            <a:fillRect/>
          </a:stretch>
        </p:blipFill>
        <p:spPr>
          <a:xfrm>
            <a:off x="940060" y="1559868"/>
            <a:ext cx="1736233" cy="1732875"/>
          </a:xfrm>
          <a:prstGeom prst="rect">
            <a:avLst/>
          </a:prstGeom>
        </p:spPr>
      </p:pic>
      <p:pic>
        <p:nvPicPr>
          <p:cNvPr id="19" name="Picture 18" descr="A colorful squares in different colors&#10;&#10;AI-generated content may be incorrect.">
            <a:extLst>
              <a:ext uri="{FF2B5EF4-FFF2-40B4-BE49-F238E27FC236}">
                <a16:creationId xmlns:a16="http://schemas.microsoft.com/office/drawing/2014/main" id="{ACCF09D3-FF7A-DEC7-50E5-25112172A1F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017" r="-5" b="8272"/>
          <a:stretch>
            <a:fillRect/>
          </a:stretch>
        </p:blipFill>
        <p:spPr>
          <a:xfrm>
            <a:off x="9328826" y="1532289"/>
            <a:ext cx="1879530" cy="1760454"/>
          </a:xfrm>
          <a:prstGeom prst="rect">
            <a:avLst/>
          </a:prstGeom>
        </p:spPr>
      </p:pic>
      <p:pic>
        <p:nvPicPr>
          <p:cNvPr id="13" name="Picture 12" descr="A graph of numbers and lines&#10;&#10;AI-generated content may be incorrect.">
            <a:extLst>
              <a:ext uri="{FF2B5EF4-FFF2-40B4-BE49-F238E27FC236}">
                <a16:creationId xmlns:a16="http://schemas.microsoft.com/office/drawing/2014/main" id="{F9F32974-CF30-FA19-08A0-56F85C94B85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886" r="3315" b="-3"/>
          <a:stretch>
            <a:fillRect/>
          </a:stretch>
        </p:blipFill>
        <p:spPr>
          <a:xfrm>
            <a:off x="11150" y="3508511"/>
            <a:ext cx="4128227" cy="3171426"/>
          </a:xfrm>
          <a:prstGeom prst="rect">
            <a:avLst/>
          </a:prstGeom>
        </p:spPr>
      </p:pic>
      <p:pic>
        <p:nvPicPr>
          <p:cNvPr id="15" name="Picture 14" descr="A graph of numbers and lines&#10;&#10;AI-generated content may be incorrect.">
            <a:extLst>
              <a:ext uri="{FF2B5EF4-FFF2-40B4-BE49-F238E27FC236}">
                <a16:creationId xmlns:a16="http://schemas.microsoft.com/office/drawing/2014/main" id="{0EEAD8A6-E4F2-E0C4-29A2-AFCC66FB9DCD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9758" r="1157" b="-3"/>
          <a:stretch>
            <a:fillRect/>
          </a:stretch>
        </p:blipFill>
        <p:spPr>
          <a:xfrm>
            <a:off x="4359563" y="3508511"/>
            <a:ext cx="3792174" cy="3171426"/>
          </a:xfrm>
          <a:prstGeom prst="rect">
            <a:avLst/>
          </a:prstGeom>
        </p:spPr>
      </p:pic>
      <p:pic>
        <p:nvPicPr>
          <p:cNvPr id="21" name="Picture 20" descr="A graph of numbers and lines&#10;&#10;AI-generated content may be incorrect.">
            <a:extLst>
              <a:ext uri="{FF2B5EF4-FFF2-40B4-BE49-F238E27FC236}">
                <a16:creationId xmlns:a16="http://schemas.microsoft.com/office/drawing/2014/main" id="{8B3FB1CC-937A-771C-00D0-A7CA2BC9778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9669" r="1246" b="-3"/>
          <a:stretch>
            <a:fillRect/>
          </a:stretch>
        </p:blipFill>
        <p:spPr>
          <a:xfrm>
            <a:off x="8344689" y="3508511"/>
            <a:ext cx="3792174" cy="317142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9ED970D-5AD7-333C-2716-EE8FF3EF77DE}"/>
              </a:ext>
            </a:extLst>
          </p:cNvPr>
          <p:cNvSpPr txBox="1"/>
          <p:nvPr/>
        </p:nvSpPr>
        <p:spPr>
          <a:xfrm>
            <a:off x="1457408" y="798299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4x4 grid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EBE2ED-DBBB-FB3B-AC40-8952C406911A}"/>
              </a:ext>
            </a:extLst>
          </p:cNvPr>
          <p:cNvSpPr txBox="1"/>
          <p:nvPr/>
        </p:nvSpPr>
        <p:spPr>
          <a:xfrm>
            <a:off x="5606199" y="855849"/>
            <a:ext cx="976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6x6 grid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DE1EBCB-273B-B432-DE27-C09DEAAD2D73}"/>
              </a:ext>
            </a:extLst>
          </p:cNvPr>
          <p:cNvSpPr txBox="1"/>
          <p:nvPr/>
        </p:nvSpPr>
        <p:spPr>
          <a:xfrm>
            <a:off x="9754990" y="862411"/>
            <a:ext cx="1230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10x10 grid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0E6D784-9A9B-76ED-FC78-A6A3CFAA5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898" y="159762"/>
            <a:ext cx="11508058" cy="615834"/>
          </a:xfrm>
        </p:spPr>
        <p:txBody>
          <a:bodyPr>
            <a:normAutofit fontScale="90000"/>
          </a:bodyPr>
          <a:lstStyle/>
          <a:p>
            <a:r>
              <a:rPr lang="en-US" dirty="0"/>
              <a:t>Baseline performance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235090F-4116-FC18-53F2-3D63CF0BD535}"/>
              </a:ext>
            </a:extLst>
          </p:cNvPr>
          <p:cNvSpPr txBox="1"/>
          <p:nvPr/>
        </p:nvSpPr>
        <p:spPr>
          <a:xfrm>
            <a:off x="7530353" y="340144"/>
            <a:ext cx="4177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Random model cumulative reward: </a:t>
            </a:r>
            <a:r>
              <a:rPr lang="en-US" b="1" i="1" dirty="0"/>
              <a:t>-0.11</a:t>
            </a:r>
          </a:p>
        </p:txBody>
      </p:sp>
    </p:spTree>
    <p:extLst>
      <p:ext uri="{BB962C8B-B14F-4D97-AF65-F5344CB8AC3E}">
        <p14:creationId xmlns:p14="http://schemas.microsoft.com/office/powerpoint/2010/main" val="3618812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output">
            <a:hlinkClick r:id="" action="ppaction://media"/>
            <a:extLst>
              <a:ext uri="{FF2B5EF4-FFF2-40B4-BE49-F238E27FC236}">
                <a16:creationId xmlns:a16="http://schemas.microsoft.com/office/drawing/2014/main" id="{05E9502C-9E0D-2226-25C7-0CA4405C8B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346448" y="605067"/>
            <a:ext cx="3555130" cy="3555130"/>
          </a:xfrm>
          <a:prstGeom prst="rect">
            <a:avLst/>
          </a:prstGeom>
        </p:spPr>
      </p:pic>
      <p:pic>
        <p:nvPicPr>
          <p:cNvPr id="5" name="output">
            <a:hlinkClick r:id="" action="ppaction://media"/>
            <a:extLst>
              <a:ext uri="{FF2B5EF4-FFF2-40B4-BE49-F238E27FC236}">
                <a16:creationId xmlns:a16="http://schemas.microsoft.com/office/drawing/2014/main" id="{429B17B4-B6CE-E662-6650-3392BA82E3A3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8422" y="630566"/>
            <a:ext cx="3561766" cy="3561766"/>
          </a:xfrm>
          <a:prstGeom prst="rect">
            <a:avLst/>
          </a:prstGeom>
        </p:spPr>
      </p:pic>
      <p:pic>
        <p:nvPicPr>
          <p:cNvPr id="10" name="output">
            <a:hlinkClick r:id="" action="ppaction://media"/>
            <a:extLst>
              <a:ext uri="{FF2B5EF4-FFF2-40B4-BE49-F238E27FC236}">
                <a16:creationId xmlns:a16="http://schemas.microsoft.com/office/drawing/2014/main" id="{FE07726E-682A-0B53-08BC-7CADC42212EA}"/>
              </a:ext>
            </a:extLst>
          </p:cNvPr>
          <p:cNvPicPr>
            <a:picLocks noGrp="1" noChangeAspect="1"/>
          </p:cNvPicPr>
          <p:nvPr>
            <p:ph idx="1"/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95300" y="598431"/>
            <a:ext cx="3561766" cy="3561766"/>
          </a:xfrm>
          <a:prstGeom prst="rect">
            <a:avLst/>
          </a:pr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42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666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66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136</TotalTime>
  <Words>198</Words>
  <Application>Microsoft Macintosh PowerPoint</Application>
  <PresentationFormat>Widescreen</PresentationFormat>
  <Paragraphs>43</Paragraphs>
  <Slides>7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Courier New</vt:lpstr>
      <vt:lpstr>Franklin Gothic Book</vt:lpstr>
      <vt:lpstr>Crop</vt:lpstr>
      <vt:lpstr>Packing puzzle problem</vt:lpstr>
      <vt:lpstr>Motivation</vt:lpstr>
      <vt:lpstr>The Setup</vt:lpstr>
      <vt:lpstr>Generating puzzles</vt:lpstr>
      <vt:lpstr>Implementation</vt:lpstr>
      <vt:lpstr>Baseline performance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Martin van der Schelling</dc:creator>
  <cp:lastModifiedBy>Martin van der Schelling</cp:lastModifiedBy>
  <cp:revision>6</cp:revision>
  <dcterms:created xsi:type="dcterms:W3CDTF">2025-08-08T16:25:19Z</dcterms:created>
  <dcterms:modified xsi:type="dcterms:W3CDTF">2025-08-08T18:41:45Z</dcterms:modified>
</cp:coreProperties>
</file>

<file path=docProps/thumbnail.jpeg>
</file>